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5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0" r:id="rId6"/>
    <p:sldId id="275" r:id="rId7"/>
    <p:sldId id="260" r:id="rId8"/>
    <p:sldId id="273" r:id="rId9"/>
    <p:sldId id="261" r:id="rId10"/>
    <p:sldId id="263" r:id="rId11"/>
    <p:sldId id="274" r:id="rId12"/>
    <p:sldId id="266" r:id="rId13"/>
    <p:sldId id="267" r:id="rId14"/>
    <p:sldId id="272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1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23" autoAdjust="0"/>
  </p:normalViewPr>
  <p:slideViewPr>
    <p:cSldViewPr snapToGrid="0">
      <p:cViewPr>
        <p:scale>
          <a:sx n="75" d="100"/>
          <a:sy n="75" d="100"/>
        </p:scale>
        <p:origin x="946" y="86"/>
      </p:cViewPr>
      <p:guideLst/>
    </p:cSldViewPr>
  </p:slideViewPr>
  <p:notesTextViewPr>
    <p:cViewPr>
      <p:scale>
        <a:sx n="1" d="1"/>
        <a:sy n="1" d="1"/>
      </p:scale>
      <p:origin x="0" y="-19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2ADCC-129F-4A64-9A99-0D03CB93C8D4}" type="datetimeFigureOut">
              <a:rPr lang="zh-TW" altLang="en-US" smtClean="0"/>
              <a:t>2019/11/12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8FF64-0E08-4198-8BD1-BD1D24D34E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4987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CN" altLang="en-US" dirty="0"/>
              <a:t>用戶每次畫線的時候，系統會自動計算預測的圖案，用戶可以選擇接受系統的預測或者不接受繼續繪畫，如果要接受的話可以進入選擇，然後用</a:t>
            </a:r>
            <a:r>
              <a:rPr lang="en-US" altLang="zh-CN" dirty="0"/>
              <a:t>Brush</a:t>
            </a:r>
            <a:r>
              <a:rPr lang="zh-CN" altLang="en-US" dirty="0"/>
              <a:t>選擇要接受的線條</a:t>
            </a:r>
            <a:endParaRPr lang="en-US" altLang="zh-CN" dirty="0"/>
          </a:p>
          <a:p>
            <a:r>
              <a:rPr lang="en-US" altLang="zh-TW" dirty="0"/>
              <a:t>2.</a:t>
            </a:r>
            <a:r>
              <a:rPr lang="zh-CN" altLang="en-US" dirty="0"/>
              <a:t>畫完幾個</a:t>
            </a:r>
            <a:r>
              <a:rPr lang="en-US" altLang="zh-CN" dirty="0"/>
              <a:t>Frame</a:t>
            </a:r>
            <a:r>
              <a:rPr lang="zh-CN" altLang="en-US" dirty="0"/>
              <a:t>之後，可以回到第一個</a:t>
            </a:r>
            <a:r>
              <a:rPr lang="en-US" altLang="zh-CN" dirty="0"/>
              <a:t>Frame</a:t>
            </a:r>
            <a:r>
              <a:rPr lang="zh-CN" altLang="en-US" dirty="0"/>
              <a:t>增加細節（鱗片），這時候系統也會自動預測接下來的</a:t>
            </a:r>
            <a:r>
              <a:rPr lang="en-US" altLang="zh-CN" dirty="0"/>
              <a:t>Frame</a:t>
            </a:r>
            <a:r>
              <a:rPr lang="zh-CN" altLang="en-US" dirty="0"/>
              <a:t>的細節</a:t>
            </a:r>
            <a:endParaRPr lang="en-US" altLang="zh-CN" dirty="0"/>
          </a:p>
          <a:p>
            <a:r>
              <a:rPr lang="en-US" altLang="zh-TW" dirty="0"/>
              <a:t>3.</a:t>
            </a:r>
            <a:r>
              <a:rPr lang="zh-CN" altLang="en-US" dirty="0"/>
              <a:t>這是最後的結果，一開始先畫線，然後再第一個</a:t>
            </a:r>
            <a:r>
              <a:rPr lang="en-US" altLang="zh-CN" dirty="0"/>
              <a:t>Frame</a:t>
            </a:r>
            <a:r>
              <a:rPr lang="zh-CN" altLang="en-US" dirty="0"/>
              <a:t>加上顏色，然後預測也會上色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8FF64-0E08-4198-8BD1-BD1D24D34E7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9442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Other system : need to manipulate these control to deform</a:t>
            </a:r>
          </a:p>
          <a:p>
            <a:r>
              <a:rPr lang="en-US" altLang="zh-TW" dirty="0"/>
              <a:t>Our system : Deformation implicitly via direct sketching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8FF64-0E08-4198-8BD1-BD1D24D34E7A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960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CN" altLang="en-US" dirty="0"/>
              <a:t>紅點代表</a:t>
            </a:r>
            <a:r>
              <a:rPr lang="en-US" altLang="zh-CN" dirty="0"/>
              <a:t>Sample Point</a:t>
            </a:r>
            <a:r>
              <a:rPr lang="zh-CN" altLang="en-US" dirty="0"/>
              <a:t>，下標代表的是繪畫的順序</a:t>
            </a:r>
            <a:endParaRPr lang="en-US" altLang="zh-TW" dirty="0"/>
          </a:p>
          <a:p>
            <a:r>
              <a:rPr lang="zh-CN" altLang="en-US" dirty="0"/>
              <a:t>步驟：</a:t>
            </a:r>
            <a:endParaRPr lang="en-US" altLang="zh-CN" dirty="0"/>
          </a:p>
          <a:p>
            <a:r>
              <a:rPr lang="en-US" altLang="zh-TW" dirty="0"/>
              <a:t>1.</a:t>
            </a:r>
            <a:r>
              <a:rPr lang="zh-CN" altLang="en-US" dirty="0"/>
              <a:t>展開</a:t>
            </a:r>
            <a:r>
              <a:rPr lang="en-US" altLang="zh-CN" dirty="0"/>
              <a:t>s8</a:t>
            </a:r>
            <a:r>
              <a:rPr lang="zh-CN" altLang="en-US" dirty="0"/>
              <a:t>的</a:t>
            </a:r>
            <a:r>
              <a:rPr lang="en-US" altLang="zh-CN" dirty="0" err="1"/>
              <a:t>neiborhood</a:t>
            </a:r>
            <a:endParaRPr lang="en-US" altLang="zh-CN" dirty="0"/>
          </a:p>
          <a:p>
            <a:r>
              <a:rPr lang="en-US" altLang="zh-TW" dirty="0"/>
              <a:t>2.</a:t>
            </a:r>
            <a:r>
              <a:rPr lang="zh-CN" altLang="en-US" dirty="0"/>
              <a:t>根據</a:t>
            </a:r>
            <a:r>
              <a:rPr lang="en-US" altLang="zh-CN" dirty="0"/>
              <a:t>s8</a:t>
            </a:r>
            <a:r>
              <a:rPr lang="zh-CN" altLang="en-US" dirty="0"/>
              <a:t>的</a:t>
            </a:r>
            <a:r>
              <a:rPr lang="en-US" altLang="zh-CN" dirty="0" err="1"/>
              <a:t>neiborhood</a:t>
            </a:r>
            <a:r>
              <a:rPr lang="zh-CN" altLang="en-US" dirty="0"/>
              <a:t>和</a:t>
            </a:r>
            <a:r>
              <a:rPr lang="en-US" altLang="zh-CN" dirty="0"/>
              <a:t>s8</a:t>
            </a:r>
            <a:r>
              <a:rPr lang="zh-CN" altLang="en-US" dirty="0"/>
              <a:t>的</a:t>
            </a:r>
            <a:r>
              <a:rPr lang="en-US" altLang="zh-CN" dirty="0" err="1"/>
              <a:t>neiborhood</a:t>
            </a:r>
            <a:r>
              <a:rPr lang="zh-CN" altLang="en-US" dirty="0"/>
              <a:t>的</a:t>
            </a:r>
            <a:r>
              <a:rPr lang="en-US" altLang="zh-CN" dirty="0" err="1"/>
              <a:t>neiborhood</a:t>
            </a:r>
            <a:r>
              <a:rPr lang="zh-CN" altLang="en-US" dirty="0"/>
              <a:t>來判斷</a:t>
            </a:r>
            <a:r>
              <a:rPr lang="en-US" altLang="zh-CN" dirty="0"/>
              <a:t>frame1</a:t>
            </a:r>
            <a:r>
              <a:rPr lang="zh-CN" altLang="en-US" dirty="0"/>
              <a:t>的那個點和他最接近（</a:t>
            </a:r>
            <a:r>
              <a:rPr lang="en-US" altLang="zh-CN" dirty="0"/>
              <a:t>s8</a:t>
            </a:r>
            <a:r>
              <a:rPr lang="zh-CN" altLang="en-US" dirty="0"/>
              <a:t>和</a:t>
            </a:r>
            <a:r>
              <a:rPr lang="en-US" altLang="zh-CN" dirty="0"/>
              <a:t>s9</a:t>
            </a:r>
            <a:r>
              <a:rPr lang="zh-CN" altLang="en-US" dirty="0"/>
              <a:t>最相似，可是他們的</a:t>
            </a:r>
            <a:r>
              <a:rPr lang="en-US" altLang="zh-CN" dirty="0" err="1"/>
              <a:t>neiborhood</a:t>
            </a:r>
            <a:r>
              <a:rPr lang="zh-CN" altLang="en-US" dirty="0"/>
              <a:t>不相似）</a:t>
            </a:r>
            <a:endParaRPr lang="en-US" altLang="zh-CN" dirty="0"/>
          </a:p>
          <a:p>
            <a:r>
              <a:rPr lang="en-US" altLang="zh-TW" dirty="0"/>
              <a:t>3.</a:t>
            </a:r>
            <a:r>
              <a:rPr lang="zh-CN" altLang="en-US" dirty="0"/>
              <a:t>找到之後就會生成一個</a:t>
            </a:r>
            <a:r>
              <a:rPr lang="en-US" altLang="zh-CN" dirty="0"/>
              <a:t>Graph</a:t>
            </a:r>
            <a:r>
              <a:rPr lang="zh-CN" altLang="en-US" dirty="0"/>
              <a:t>，通常連接的點越多代表這兩條線越相似</a:t>
            </a:r>
            <a:endParaRPr lang="en-US" altLang="zh-CN" dirty="0"/>
          </a:p>
          <a:p>
            <a:endParaRPr lang="en-US" altLang="zh-TW" dirty="0"/>
          </a:p>
          <a:p>
            <a:r>
              <a:rPr lang="en-US" altLang="zh-CN" dirty="0"/>
              <a:t>-</a:t>
            </a:r>
            <a:r>
              <a:rPr lang="zh-CN" altLang="en-US" dirty="0"/>
              <a:t>畫的線越多，準確度就越高</a:t>
            </a:r>
            <a:endParaRPr lang="en-US" altLang="zh-CN" dirty="0"/>
          </a:p>
          <a:p>
            <a:endParaRPr lang="en-US" altLang="zh-TW" dirty="0"/>
          </a:p>
          <a:p>
            <a:r>
              <a:rPr lang="en-US" altLang="zh-TW" dirty="0"/>
              <a:t>P</a:t>
            </a:r>
            <a:r>
              <a:rPr lang="en-US" altLang="zh-CN" dirty="0"/>
              <a:t>osition motion(</a:t>
            </a:r>
            <a:r>
              <a:rPr lang="en-US" altLang="zh-CN" dirty="0" err="1"/>
              <a:t>translation,rotation,scaling</a:t>
            </a:r>
            <a:r>
              <a:rPr lang="en-US" altLang="zh-CN" dirty="0"/>
              <a:t>) appearance(</a:t>
            </a:r>
            <a:r>
              <a:rPr lang="en-US" altLang="zh-CN" dirty="0" err="1"/>
              <a:t>color,pressure,size</a:t>
            </a:r>
            <a:r>
              <a:rPr lang="en-US" altLang="zh-CN" dirty="0"/>
              <a:t>) temporal(global time </a:t>
            </a:r>
            <a:r>
              <a:rPr lang="en-US" altLang="zh-CN" dirty="0" err="1"/>
              <a:t>stamp,sample</a:t>
            </a:r>
            <a:r>
              <a:rPr lang="en-US" altLang="zh-CN" dirty="0"/>
              <a:t>-id)</a:t>
            </a:r>
          </a:p>
          <a:p>
            <a:r>
              <a:rPr lang="en-US" altLang="zh-CN" dirty="0"/>
              <a:t>Difference sample point is direct calculate different ^u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8FF64-0E08-4198-8BD1-BD1D24D34E7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8913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Neighborhood</a:t>
            </a:r>
            <a:r>
              <a:rPr lang="zh-CN" altLang="en-US" dirty="0"/>
              <a:t>的點只包含綠色的點，綠色的點的來源有倆種：</a:t>
            </a:r>
            <a:endParaRPr lang="en-US" altLang="zh-CN" dirty="0"/>
          </a:p>
          <a:p>
            <a:r>
              <a:rPr lang="en-US" altLang="zh-CN" dirty="0"/>
              <a:t>1.</a:t>
            </a:r>
            <a:r>
              <a:rPr lang="zh-CN" altLang="en-US" dirty="0"/>
              <a:t>被包裹在黃色圈圈裡面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是在之前的</a:t>
            </a:r>
            <a:r>
              <a:rPr lang="en-US" altLang="zh-CN" dirty="0"/>
              <a:t>sample</a:t>
            </a:r>
          </a:p>
          <a:p>
            <a:endParaRPr lang="en-US" altLang="zh-CN" dirty="0"/>
          </a:p>
          <a:p>
            <a:r>
              <a:rPr lang="zh-CN" altLang="en-US" dirty="0"/>
              <a:t>下面的公式：</a:t>
            </a:r>
            <a:endParaRPr lang="en-US" altLang="zh-CN" dirty="0"/>
          </a:p>
          <a:p>
            <a:r>
              <a:rPr lang="en-US" altLang="zh-CN" dirty="0"/>
              <a:t>1.</a:t>
            </a:r>
            <a:r>
              <a:rPr lang="zh-CN" altLang="en-US" dirty="0"/>
              <a:t>相加每個</a:t>
            </a:r>
            <a:r>
              <a:rPr lang="en-US" altLang="zh-CN" dirty="0"/>
              <a:t>Neighborhood</a:t>
            </a:r>
            <a:r>
              <a:rPr lang="zh-CN" altLang="en-US" dirty="0"/>
              <a:t>的</a:t>
            </a:r>
            <a:r>
              <a:rPr lang="en-US" altLang="zh-CN" dirty="0"/>
              <a:t>Similarity</a:t>
            </a:r>
          </a:p>
          <a:p>
            <a:r>
              <a:rPr lang="en-US" altLang="zh-CN" dirty="0"/>
              <a:t>2.</a:t>
            </a:r>
            <a:r>
              <a:rPr lang="zh-CN" altLang="en-US" dirty="0"/>
              <a:t>計算</a:t>
            </a:r>
            <a:r>
              <a:rPr lang="en-US" altLang="zh-CN" dirty="0"/>
              <a:t>Neighborhood</a:t>
            </a:r>
            <a:r>
              <a:rPr lang="zh-CN" altLang="en-US" dirty="0"/>
              <a:t>的相差</a:t>
            </a:r>
            <a:endParaRPr lang="en-US" altLang="zh-CN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8FF64-0E08-4198-8BD1-BD1D24D34E7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3170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上面的方法是參考</a:t>
            </a:r>
            <a:r>
              <a:rPr lang="en-US" altLang="zh-CN" dirty="0"/>
              <a:t>2014</a:t>
            </a:r>
            <a:r>
              <a:rPr lang="zh-CN" altLang="en-US" dirty="0"/>
              <a:t>年的這篇論文，不過修改到</a:t>
            </a:r>
            <a:r>
              <a:rPr lang="en-US" altLang="zh-CN" dirty="0"/>
              <a:t>Global Similarity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8FF64-0E08-4198-8BD1-BD1D24D34E7A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4298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Global Influenced by two factors:</a:t>
            </a:r>
          </a:p>
          <a:p>
            <a:r>
              <a:rPr lang="en-US" altLang="zh-CN" dirty="0"/>
              <a:t>1.The global similarity of their neighborhood samples</a:t>
            </a:r>
          </a:p>
          <a:p>
            <a:r>
              <a:rPr lang="en-US" altLang="zh-CN" dirty="0"/>
              <a:t>2.Local neighborhood similarity</a:t>
            </a:r>
          </a:p>
          <a:p>
            <a:endParaRPr lang="en-US" altLang="zh-CN" dirty="0"/>
          </a:p>
          <a:p>
            <a:r>
              <a:rPr lang="en-US" altLang="zh-CN" dirty="0"/>
              <a:t>Global Similarity : </a:t>
            </a:r>
            <a:r>
              <a:rPr lang="zh-CN" altLang="en-US" dirty="0"/>
              <a:t>加上</a:t>
            </a:r>
            <a:r>
              <a:rPr lang="en-US" altLang="zh-CN" dirty="0"/>
              <a:t>Recursive</a:t>
            </a:r>
            <a:r>
              <a:rPr lang="zh-CN" altLang="en-US" dirty="0"/>
              <a:t>的公式</a:t>
            </a:r>
            <a:endParaRPr lang="en-US" altLang="zh-CN" dirty="0"/>
          </a:p>
          <a:p>
            <a:r>
              <a:rPr lang="en-US" altLang="zh-TW" dirty="0"/>
              <a:t>1.</a:t>
            </a:r>
            <a:r>
              <a:rPr lang="zh-CN" altLang="en-US" dirty="0"/>
              <a:t>因為</a:t>
            </a:r>
            <a:r>
              <a:rPr lang="en-US" altLang="zh-CN" dirty="0"/>
              <a:t>Process</a:t>
            </a:r>
            <a:r>
              <a:rPr lang="zh-CN" altLang="en-US" dirty="0"/>
              <a:t>只會往回走，所以可以避免無限迴圈</a:t>
            </a:r>
            <a:endParaRPr lang="en-US" altLang="zh-CN" dirty="0"/>
          </a:p>
          <a:p>
            <a:r>
              <a:rPr lang="en-US" altLang="zh-TW" dirty="0"/>
              <a:t>2.</a:t>
            </a:r>
            <a:r>
              <a:rPr lang="en-US" altLang="zh-CN" dirty="0"/>
              <a:t>Global</a:t>
            </a:r>
            <a:r>
              <a:rPr lang="zh-CN" altLang="en-US" dirty="0"/>
              <a:t>也可以用一個很大個的</a:t>
            </a:r>
            <a:r>
              <a:rPr lang="en-US" altLang="zh-CN" dirty="0"/>
              <a:t>Neighborhood</a:t>
            </a:r>
            <a:r>
              <a:rPr lang="zh-CN" altLang="en-US" dirty="0"/>
              <a:t>包裹住，不過這樣的話很難去加速，還有對局部結構性的適應程度也比較差</a:t>
            </a:r>
            <a:endParaRPr lang="en-US" altLang="zh-CN" dirty="0"/>
          </a:p>
          <a:p>
            <a:endParaRPr lang="en-US" altLang="zh-TW" dirty="0"/>
          </a:p>
          <a:p>
            <a:r>
              <a:rPr lang="zh-CN" altLang="en-US" dirty="0"/>
              <a:t>圖：</a:t>
            </a:r>
            <a:endParaRPr lang="en-US" altLang="zh-CN" dirty="0"/>
          </a:p>
          <a:p>
            <a:r>
              <a:rPr lang="zh-CN" altLang="en-US" dirty="0"/>
              <a:t>從紅點開始比較，紅色的路徑是它往回走</a:t>
            </a:r>
            <a:r>
              <a:rPr lang="en-US" altLang="zh-CN" dirty="0"/>
              <a:t>Recursive</a:t>
            </a:r>
            <a:r>
              <a:rPr lang="zh-CN" altLang="en-US" dirty="0"/>
              <a:t>的路徑</a:t>
            </a:r>
            <a:endParaRPr lang="en-US" altLang="zh-CN" dirty="0"/>
          </a:p>
          <a:p>
            <a:r>
              <a:rPr lang="en-US" altLang="zh-CN" dirty="0"/>
              <a:t>s11</a:t>
            </a:r>
            <a:r>
              <a:rPr lang="zh-CN" altLang="en-US" dirty="0"/>
              <a:t>和</a:t>
            </a:r>
            <a:r>
              <a:rPr lang="en-US" altLang="zh-CN" dirty="0"/>
              <a:t>s13</a:t>
            </a:r>
            <a:r>
              <a:rPr lang="zh-CN" altLang="en-US" dirty="0"/>
              <a:t>的的局部比較匹配，但是全部來看的話和</a:t>
            </a:r>
            <a:r>
              <a:rPr lang="en-US" altLang="zh-CN" dirty="0"/>
              <a:t>s8</a:t>
            </a:r>
            <a:r>
              <a:rPr lang="zh-CN" altLang="en-US" dirty="0"/>
              <a:t>比較匹配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8FF64-0E08-4198-8BD1-BD1D24D34E7A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5554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CN" altLang="en-US" dirty="0"/>
              <a:t>繪畫的順序也會導致</a:t>
            </a:r>
            <a:r>
              <a:rPr lang="en-US" altLang="zh-CN" dirty="0"/>
              <a:t>samples</a:t>
            </a:r>
            <a:r>
              <a:rPr lang="zh-CN" altLang="en-US" dirty="0"/>
              <a:t>落地的地方差別很大，不過一般用戶繪畫的時候都是</a:t>
            </a:r>
            <a:r>
              <a:rPr lang="en-US" altLang="zh-CN" dirty="0"/>
              <a:t>coherently</a:t>
            </a:r>
            <a:r>
              <a:rPr lang="zh-CN" altLang="en-US" dirty="0"/>
              <a:t>的</a:t>
            </a:r>
            <a:endParaRPr lang="en-US" altLang="zh-CN" dirty="0"/>
          </a:p>
          <a:p>
            <a:r>
              <a:rPr lang="en-US" altLang="zh-TW" dirty="0"/>
              <a:t>2.</a:t>
            </a:r>
            <a:r>
              <a:rPr lang="zh-CN" altLang="en-US" dirty="0"/>
              <a:t>一開始設定的時候，因為第一個</a:t>
            </a:r>
            <a:r>
              <a:rPr lang="en-US" altLang="zh-CN" dirty="0"/>
              <a:t>Frame</a:t>
            </a:r>
            <a:r>
              <a:rPr lang="zh-CN" altLang="en-US" dirty="0"/>
              <a:t>是</a:t>
            </a:r>
            <a:r>
              <a:rPr lang="en-US" altLang="zh-CN" dirty="0"/>
              <a:t>Unknown</a:t>
            </a:r>
            <a:r>
              <a:rPr lang="zh-CN" altLang="en-US" dirty="0"/>
              <a:t>的，所以他的值一開始先給一個常數</a:t>
            </a:r>
            <a:endParaRPr lang="en-US" altLang="zh-CN" dirty="0"/>
          </a:p>
          <a:p>
            <a:r>
              <a:rPr lang="en-US" altLang="zh-TW" dirty="0"/>
              <a:t>3.</a:t>
            </a:r>
            <a:r>
              <a:rPr lang="zh-CN" altLang="en-US" dirty="0"/>
              <a:t>然後當從上一個</a:t>
            </a:r>
            <a:r>
              <a:rPr lang="en-US" altLang="zh-CN" dirty="0"/>
              <a:t>Frame</a:t>
            </a:r>
            <a:r>
              <a:rPr lang="zh-CN" altLang="en-US" dirty="0"/>
              <a:t>計算的時候，會</a:t>
            </a:r>
            <a:r>
              <a:rPr lang="en-US" altLang="zh-CN" dirty="0"/>
              <a:t>Normalize</a:t>
            </a:r>
            <a:r>
              <a:rPr lang="zh-CN" altLang="en-US" dirty="0"/>
              <a:t>總和到</a:t>
            </a:r>
            <a:r>
              <a:rPr lang="en-US" altLang="zh-CN" dirty="0"/>
              <a:t>1</a:t>
            </a:r>
            <a:r>
              <a:rPr lang="zh-CN" altLang="en-US" dirty="0"/>
              <a:t>，這是為了不會被</a:t>
            </a:r>
            <a:r>
              <a:rPr lang="en-US" altLang="zh-CN" dirty="0"/>
              <a:t>recursion depth</a:t>
            </a:r>
            <a:r>
              <a:rPr lang="zh-CN" altLang="en-US" dirty="0"/>
              <a:t>影響</a:t>
            </a:r>
            <a:endParaRPr lang="en-US" altLang="zh-CN" dirty="0"/>
          </a:p>
          <a:p>
            <a:r>
              <a:rPr lang="en-US" altLang="zh-TW" dirty="0"/>
              <a:t>4.</a:t>
            </a:r>
            <a:r>
              <a:rPr lang="en-US" altLang="zh-CN" dirty="0"/>
              <a:t>Refinement</a:t>
            </a:r>
            <a:r>
              <a:rPr lang="zh-CN" altLang="en-US" dirty="0"/>
              <a:t>：當用戶持續繪畫的時候，可以不斷地保持一致性，系統會持續建立</a:t>
            </a:r>
            <a:r>
              <a:rPr lang="en-US" altLang="zh-CN" dirty="0"/>
              <a:t>Graph</a:t>
            </a:r>
            <a:r>
              <a:rPr lang="zh-CN" altLang="en-US" dirty="0"/>
              <a:t>，每個</a:t>
            </a:r>
            <a:r>
              <a:rPr lang="en-US" altLang="zh-CN" dirty="0"/>
              <a:t>Graph</a:t>
            </a:r>
            <a:r>
              <a:rPr lang="zh-CN" altLang="en-US" dirty="0"/>
              <a:t>，計算一致性，越高的一致性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8FF64-0E08-4198-8BD1-BD1D24D34E7A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6009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滿足</a:t>
            </a:r>
            <a:r>
              <a:rPr lang="en-US" altLang="zh-CN" dirty="0"/>
              <a:t>4</a:t>
            </a:r>
            <a:r>
              <a:rPr lang="zh-CN" altLang="en-US" dirty="0"/>
              <a:t>個條件：</a:t>
            </a:r>
            <a:endParaRPr lang="en-US" altLang="zh-CN" dirty="0"/>
          </a:p>
          <a:p>
            <a:r>
              <a:rPr lang="en-US" altLang="zh-CN" dirty="0"/>
              <a:t>1.</a:t>
            </a:r>
            <a:r>
              <a:rPr lang="zh-CN" altLang="en-US" dirty="0"/>
              <a:t>保持和前面的</a:t>
            </a:r>
            <a:r>
              <a:rPr lang="en-US" altLang="zh-CN" dirty="0"/>
              <a:t>Frame</a:t>
            </a:r>
            <a:r>
              <a:rPr lang="zh-CN" altLang="en-US" dirty="0"/>
              <a:t>一致性的結構細節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配合現在繪製的圖像</a:t>
            </a:r>
            <a:endParaRPr lang="en-US" altLang="zh-CN" dirty="0"/>
          </a:p>
          <a:p>
            <a:r>
              <a:rPr lang="en-US" altLang="zh-CN" dirty="0"/>
              <a:t>3.</a:t>
            </a:r>
            <a:r>
              <a:rPr lang="zh-CN" altLang="en-US" dirty="0"/>
              <a:t>觀察繪製的流線</a:t>
            </a:r>
            <a:endParaRPr lang="en-US" altLang="zh-CN" dirty="0"/>
          </a:p>
          <a:p>
            <a:r>
              <a:rPr lang="en-US" altLang="zh-CN" dirty="0"/>
              <a:t>4.</a:t>
            </a:r>
            <a:r>
              <a:rPr lang="zh-CN" altLang="en-US" dirty="0"/>
              <a:t>夠快</a:t>
            </a:r>
            <a:endParaRPr lang="en-US" altLang="zh-CN"/>
          </a:p>
          <a:p>
            <a:endParaRPr lang="en-US" altLang="zh-CN" dirty="0"/>
          </a:p>
          <a:p>
            <a:r>
              <a:rPr lang="en-US" altLang="zh-CN" dirty="0"/>
              <a:t>Affine Transform</a:t>
            </a:r>
          </a:p>
          <a:p>
            <a:r>
              <a:rPr lang="en-US" altLang="zh-CN" dirty="0"/>
              <a:t>2x2 Matrix A’ 2x1 translation vector</a:t>
            </a:r>
          </a:p>
          <a:p>
            <a:r>
              <a:rPr lang="en-US" altLang="zh-CN" dirty="0" err="1"/>
              <a:t>S’i</a:t>
            </a:r>
            <a:r>
              <a:rPr lang="en-US" altLang="zh-CN" dirty="0"/>
              <a:t> -&gt;Influence Point</a:t>
            </a:r>
          </a:p>
          <a:p>
            <a:r>
              <a:rPr lang="en-US" altLang="zh-CN" dirty="0" err="1"/>
              <a:t>S’j</a:t>
            </a:r>
            <a:r>
              <a:rPr lang="en-US" altLang="zh-CN" dirty="0"/>
              <a:t> -&gt;Moving Point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8FF64-0E08-4198-8BD1-BD1D24D34E7A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697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為了維持物品的細節和結構性，它的變形模型加入了四種不同的</a:t>
            </a:r>
            <a:r>
              <a:rPr lang="en-US" altLang="zh-CN" dirty="0"/>
              <a:t>Constraints</a:t>
            </a:r>
            <a:endParaRPr lang="en-US" altLang="zh-TW" dirty="0"/>
          </a:p>
          <a:p>
            <a:r>
              <a:rPr lang="en-US" altLang="zh-TW" dirty="0"/>
              <a:t>1.</a:t>
            </a:r>
            <a:r>
              <a:rPr lang="zh-CN" altLang="en-US" dirty="0"/>
              <a:t>考慮</a:t>
            </a:r>
            <a:r>
              <a:rPr lang="en-US" altLang="zh-CN" dirty="0"/>
              <a:t>Rotation</a:t>
            </a:r>
            <a:r>
              <a:rPr lang="zh-CN" altLang="en-US" dirty="0"/>
              <a:t>的</a:t>
            </a:r>
            <a:r>
              <a:rPr lang="en-US" altLang="zh-CN" dirty="0"/>
              <a:t>Constraints a</a:t>
            </a:r>
            <a:r>
              <a:rPr lang="zh-CN" altLang="en-US" dirty="0"/>
              <a:t>是代表</a:t>
            </a:r>
            <a:r>
              <a:rPr lang="en-US" altLang="zh-CN" dirty="0"/>
              <a:t>A’</a:t>
            </a:r>
            <a:r>
              <a:rPr lang="zh-CN" altLang="en-US" dirty="0"/>
              <a:t>的</a:t>
            </a:r>
            <a:r>
              <a:rPr lang="en-US" altLang="zh-CN" dirty="0"/>
              <a:t>columns vectors</a:t>
            </a:r>
          </a:p>
          <a:p>
            <a:r>
              <a:rPr lang="en-US" altLang="zh-TW" dirty="0"/>
              <a:t>2.</a:t>
            </a:r>
            <a:r>
              <a:rPr lang="zh-CN" altLang="en-US" dirty="0"/>
              <a:t>考慮</a:t>
            </a:r>
            <a:r>
              <a:rPr lang="en-US" altLang="zh-CN" dirty="0"/>
              <a:t>Position</a:t>
            </a:r>
            <a:r>
              <a:rPr lang="zh-CN" altLang="en-US" dirty="0"/>
              <a:t>的 </a:t>
            </a:r>
            <a:r>
              <a:rPr lang="en-US" altLang="zh-CN" dirty="0"/>
              <a:t>averaging the standard deviations of individual vector/matrix components</a:t>
            </a:r>
          </a:p>
          <a:p>
            <a:r>
              <a:rPr lang="en-US" altLang="zh-TW" dirty="0"/>
              <a:t>3.</a:t>
            </a:r>
            <a:r>
              <a:rPr lang="zh-CN" altLang="en-US" dirty="0"/>
              <a:t>考慮</a:t>
            </a:r>
            <a:r>
              <a:rPr lang="en-US" altLang="zh-CN" dirty="0"/>
              <a:t>Shape</a:t>
            </a:r>
            <a:r>
              <a:rPr lang="zh-CN" altLang="en-US" dirty="0"/>
              <a:t>的一致性</a:t>
            </a:r>
            <a:endParaRPr lang="en-US" altLang="zh-CN" dirty="0"/>
          </a:p>
          <a:p>
            <a:r>
              <a:rPr lang="en-US" altLang="zh-TW" dirty="0"/>
              <a:t>4.</a:t>
            </a:r>
            <a:r>
              <a:rPr lang="zh-CN" altLang="en-US" dirty="0"/>
              <a:t>考慮</a:t>
            </a:r>
            <a:r>
              <a:rPr lang="en-US" altLang="zh-CN" dirty="0"/>
              <a:t>Motion</a:t>
            </a:r>
            <a:r>
              <a:rPr lang="zh-CN" altLang="en-US" dirty="0"/>
              <a:t>的一致性 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Frobenius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norm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8FF64-0E08-4198-8BD1-BD1D24D34E7A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8185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2 experienced animation sketching artist , 7 novice users with different levels of sketching experiences</a:t>
            </a:r>
          </a:p>
          <a:p>
            <a:r>
              <a:rPr lang="zh-CN" altLang="en-US" dirty="0"/>
              <a:t>測試分為</a:t>
            </a:r>
            <a:r>
              <a:rPr lang="en-US" altLang="zh-CN" dirty="0"/>
              <a:t>4</a:t>
            </a:r>
            <a:r>
              <a:rPr lang="zh-CN" altLang="en-US" dirty="0"/>
              <a:t>個步驟：</a:t>
            </a:r>
            <a:endParaRPr lang="en-US" altLang="zh-CN" dirty="0"/>
          </a:p>
          <a:p>
            <a:r>
              <a:rPr lang="en-US" altLang="zh-TW" dirty="0"/>
              <a:t>1.20</a:t>
            </a:r>
            <a:r>
              <a:rPr lang="zh-CN" altLang="en-US" dirty="0"/>
              <a:t> 分鐘的</a:t>
            </a:r>
            <a:r>
              <a:rPr lang="en-US" altLang="zh-CN" dirty="0"/>
              <a:t>warm up</a:t>
            </a:r>
          </a:p>
          <a:p>
            <a:r>
              <a:rPr lang="en-US" altLang="zh-TW" dirty="0"/>
              <a:t>2.50 </a:t>
            </a:r>
            <a:r>
              <a:rPr lang="zh-CN" altLang="en-US" dirty="0"/>
              <a:t>分鐘的</a:t>
            </a:r>
            <a:r>
              <a:rPr lang="en-US" altLang="zh-CN" dirty="0"/>
              <a:t>target sketch –create 3 frame and final outputs , add details , test with both using system and not using system</a:t>
            </a:r>
          </a:p>
          <a:p>
            <a:r>
              <a:rPr lang="en-US" altLang="zh-TW" dirty="0"/>
              <a:t>3.20 </a:t>
            </a:r>
            <a:r>
              <a:rPr lang="zh-CN" altLang="en-US" dirty="0"/>
              <a:t>分鐘的</a:t>
            </a:r>
            <a:r>
              <a:rPr lang="en-US" altLang="zh-CN" dirty="0"/>
              <a:t>open sketch</a:t>
            </a:r>
          </a:p>
          <a:p>
            <a:r>
              <a:rPr lang="en-US" altLang="zh-TW" dirty="0"/>
              <a:t>4.10 </a:t>
            </a:r>
            <a:r>
              <a:rPr lang="zh-CN" altLang="en-US" dirty="0"/>
              <a:t>分鐘的</a:t>
            </a:r>
            <a:r>
              <a:rPr lang="en-US" altLang="zh-CN" dirty="0"/>
              <a:t>Final interview</a:t>
            </a:r>
          </a:p>
          <a:p>
            <a:endParaRPr lang="en-US" altLang="zh-TW" dirty="0"/>
          </a:p>
          <a:p>
            <a:r>
              <a:rPr lang="en-US" altLang="zh-TW" dirty="0"/>
              <a:t>Labor reduction:</a:t>
            </a:r>
          </a:p>
          <a:p>
            <a:r>
              <a:rPr lang="en-US" altLang="zh-TW" dirty="0"/>
              <a:t>1. The ratio of autocomplete stokes accepted by the user (outline-0.62 and detail-0.97)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8FF64-0E08-4198-8BD1-BD1D24D34E7A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0719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902E-FD9C-4CBD-9160-906AFF721FBE}" type="datetimeFigureOut">
              <a:rPr lang="en-MY" smtClean="0"/>
              <a:t>12/11/2019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112A-37D1-4DA1-9898-43BD6E0C56E1}" type="slidenum">
              <a:rPr lang="en-MY" smtClean="0"/>
              <a:t>‹#›</a:t>
            </a:fld>
            <a:endParaRPr lang="en-MY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733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902E-FD9C-4CBD-9160-906AFF721FBE}" type="datetimeFigureOut">
              <a:rPr lang="en-MY" smtClean="0"/>
              <a:t>12/11/2019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112A-37D1-4DA1-9898-43BD6E0C56E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6116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902E-FD9C-4CBD-9160-906AFF721FBE}" type="datetimeFigureOut">
              <a:rPr lang="en-MY" smtClean="0"/>
              <a:t>12/11/2019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112A-37D1-4DA1-9898-43BD6E0C56E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839397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902E-FD9C-4CBD-9160-906AFF721FBE}" type="datetimeFigureOut">
              <a:rPr lang="en-MY" smtClean="0"/>
              <a:t>12/11/2019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112A-37D1-4DA1-9898-43BD6E0C56E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2083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902E-FD9C-4CBD-9160-906AFF721FBE}" type="datetimeFigureOut">
              <a:rPr lang="en-MY" smtClean="0"/>
              <a:t>12/11/2019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112A-37D1-4DA1-9898-43BD6E0C56E1}" type="slidenum">
              <a:rPr lang="en-MY" smtClean="0"/>
              <a:t>‹#›</a:t>
            </a:fld>
            <a:endParaRPr lang="en-MY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8483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902E-FD9C-4CBD-9160-906AFF721FBE}" type="datetimeFigureOut">
              <a:rPr lang="en-MY" smtClean="0"/>
              <a:t>12/11/2019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112A-37D1-4DA1-9898-43BD6E0C56E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021936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902E-FD9C-4CBD-9160-906AFF721FBE}" type="datetimeFigureOut">
              <a:rPr lang="en-MY" smtClean="0"/>
              <a:t>12/11/2019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112A-37D1-4DA1-9898-43BD6E0C56E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420344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902E-FD9C-4CBD-9160-906AFF721FBE}" type="datetimeFigureOut">
              <a:rPr lang="en-MY" smtClean="0"/>
              <a:t>12/11/2019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112A-37D1-4DA1-9898-43BD6E0C56E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30166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902E-FD9C-4CBD-9160-906AFF721FBE}" type="datetimeFigureOut">
              <a:rPr lang="en-MY" smtClean="0"/>
              <a:t>12/11/2019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112A-37D1-4DA1-9898-43BD6E0C56E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4077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BC1902E-FD9C-4CBD-9160-906AFF721FBE}" type="datetimeFigureOut">
              <a:rPr lang="en-MY" smtClean="0"/>
              <a:t>12/11/2019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E8112A-37D1-4DA1-9898-43BD6E0C56E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602309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902E-FD9C-4CBD-9160-906AFF721FBE}" type="datetimeFigureOut">
              <a:rPr lang="en-MY" smtClean="0"/>
              <a:t>12/11/2019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112A-37D1-4DA1-9898-43BD6E0C56E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870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BC1902E-FD9C-4CBD-9160-906AFF721FBE}" type="datetimeFigureOut">
              <a:rPr lang="en-MY" smtClean="0"/>
              <a:t>12/11/2019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E8112A-37D1-4DA1-9898-43BD6E0C56E1}" type="slidenum">
              <a:rPr lang="en-MY" smtClean="0"/>
              <a:t>‹#›</a:t>
            </a:fld>
            <a:endParaRPr lang="en-MY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46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772B-B6E1-4BAE-814F-F63115D76E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/>
              <a:t>Autocomplete Hand-drawn Animation</a:t>
            </a:r>
            <a:endParaRPr lang="en-MY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795684-CA1E-441F-94FE-028EB58444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Jun Xing    Li-Yi Wei    Takaaki Shiratori    Koji Yatani</a:t>
            </a:r>
            <a:endParaRPr lang="en-MY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CE3702-2892-41A5-991F-33068A0B7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2942" y="1942971"/>
            <a:ext cx="9091448" cy="1486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01553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0E3C7-B0C3-4769-9AA3-A09C8C77D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Prediction Constraints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6332AA-BD9C-4157-8A54-BA51D8934B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4373" y="2288953"/>
            <a:ext cx="1857634" cy="6192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380336-4ABD-4779-AADC-13A1F29B4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505" y="2916631"/>
            <a:ext cx="2943636" cy="7430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103542-6190-485F-9C47-83569422AA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2505" y="3742657"/>
            <a:ext cx="3439005" cy="676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0D04A2-B53D-4CE1-9227-7E0995DF9F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9385" y="4451679"/>
            <a:ext cx="3820058" cy="685896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2E91CC5-6481-4718-AA86-C64F5D199A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4422" y="3317760"/>
            <a:ext cx="4311483" cy="2021726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7762707E-985C-44E6-A0F6-D0D6977D1F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7712" y="5352280"/>
            <a:ext cx="4124901" cy="37152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6D3B36A6-0EBB-452B-B3BC-A98551056D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4323" y="2403163"/>
            <a:ext cx="2726690" cy="26992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E8A0C9A7-7DE0-4ABF-9D9D-E38D0173D6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7668" y="2787527"/>
            <a:ext cx="2489200" cy="813005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1139B6B8-7D01-4962-83B8-65D7E281B5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75942" y="5203200"/>
            <a:ext cx="3820058" cy="66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1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AA0FE8-47E4-4B62-9119-30E4FAA3D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Implementation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1B3AA7-64F1-4D08-81D0-17B6542FC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Sample parameters :</a:t>
            </a:r>
          </a:p>
          <a:p>
            <a:pPr lvl="1"/>
            <a:r>
              <a:rPr lang="en-US" altLang="zh-TW" dirty="0"/>
              <a:t>Sample all strokes with an average of 15-pixel spacing</a:t>
            </a:r>
            <a:r>
              <a:rPr lang="zh-TW" altLang="en-US" dirty="0"/>
              <a:t> </a:t>
            </a:r>
            <a:r>
              <a:rPr lang="en-US" altLang="zh-TW" dirty="0"/>
              <a:t>uniform at low curvature regions</a:t>
            </a:r>
          </a:p>
          <a:p>
            <a:pPr lvl="1"/>
            <a:r>
              <a:rPr lang="en-US" altLang="zh-TW" dirty="0"/>
              <a:t>Adaptive at high curvature regions between 12 to 18-pixels</a:t>
            </a:r>
          </a:p>
          <a:p>
            <a:pPr lvl="1"/>
            <a:endParaRPr lang="en-US" altLang="zh-TW" dirty="0"/>
          </a:p>
          <a:p>
            <a:r>
              <a:rPr lang="en-US" altLang="zh-TW" dirty="0"/>
              <a:t>Constraint parameters :</a:t>
            </a:r>
          </a:p>
          <a:p>
            <a:pPr lvl="1"/>
            <a:r>
              <a:rPr lang="en-US" altLang="zh-TW" dirty="0"/>
              <a:t>Set θ1 = 5, θ2 = 5, and θ3 = 0.5 for Equations (10) and (14), and ϕ1 = 50 in Equation (13)</a:t>
            </a:r>
          </a:p>
          <a:p>
            <a:pPr lvl="1"/>
            <a:endParaRPr lang="en-US" altLang="zh-TW" dirty="0"/>
          </a:p>
          <a:p>
            <a:r>
              <a:rPr lang="en-US" altLang="zh-TW" dirty="0"/>
              <a:t>Optimization parameters :</a:t>
            </a:r>
          </a:p>
          <a:p>
            <a:pPr lvl="1"/>
            <a:r>
              <a:rPr lang="en-US" altLang="zh-TW" dirty="0"/>
              <a:t>Initialize </a:t>
            </a:r>
            <a:r>
              <a:rPr lang="en-US" altLang="zh-TW" dirty="0" err="1"/>
              <a:t>κr</a:t>
            </a:r>
            <a:r>
              <a:rPr lang="en-US" altLang="zh-TW" dirty="0"/>
              <a:t> = 1000, </a:t>
            </a:r>
            <a:r>
              <a:rPr lang="en-US" altLang="zh-TW" dirty="0" err="1"/>
              <a:t>κs</a:t>
            </a:r>
            <a:r>
              <a:rPr lang="en-US" altLang="zh-TW" dirty="0"/>
              <a:t> = 15, </a:t>
            </a:r>
            <a:r>
              <a:rPr lang="en-US" altLang="zh-TW" dirty="0" err="1"/>
              <a:t>κf</a:t>
            </a:r>
            <a:r>
              <a:rPr lang="en-US" altLang="zh-TW" dirty="0"/>
              <a:t> = 10, and </a:t>
            </a:r>
            <a:r>
              <a:rPr lang="en-US" altLang="zh-TW" dirty="0" err="1"/>
              <a:t>κm</a:t>
            </a:r>
            <a:r>
              <a:rPr lang="en-US" altLang="zh-TW" dirty="0"/>
              <a:t> = 1</a:t>
            </a:r>
          </a:p>
          <a:p>
            <a:pPr lvl="1"/>
            <a:r>
              <a:rPr lang="en-US" altLang="zh-TW" dirty="0" err="1"/>
              <a:t>κs</a:t>
            </a:r>
            <a:r>
              <a:rPr lang="en-US" altLang="zh-TW" dirty="0"/>
              <a:t> is halved whenever |</a:t>
            </a:r>
            <a:r>
              <a:rPr lang="en-US" altLang="zh-TW" dirty="0" err="1"/>
              <a:t>Ek</a:t>
            </a:r>
            <a:r>
              <a:rPr lang="en-US" altLang="zh-TW" dirty="0"/>
              <a:t> − Ek−1| &lt; 10−1 (1 + </a:t>
            </a:r>
            <a:r>
              <a:rPr lang="en-US" altLang="zh-TW" dirty="0" err="1"/>
              <a:t>Ek</a:t>
            </a:r>
            <a:r>
              <a:rPr lang="en-US" altLang="zh-TW" dirty="0"/>
              <a:t>), where </a:t>
            </a:r>
            <a:r>
              <a:rPr lang="en-US" altLang="zh-TW" dirty="0" err="1"/>
              <a:t>Ek</a:t>
            </a:r>
            <a:r>
              <a:rPr lang="en-US" altLang="zh-TW" dirty="0"/>
              <a:t> is the cost at the k-</a:t>
            </a:r>
            <a:r>
              <a:rPr lang="en-US" altLang="zh-TW" dirty="0" err="1"/>
              <a:t>th</a:t>
            </a:r>
            <a:r>
              <a:rPr lang="en-US" altLang="zh-TW" dirty="0"/>
              <a:t> iteration, until </a:t>
            </a:r>
            <a:r>
              <a:rPr lang="en-US" altLang="zh-TW" dirty="0" err="1"/>
              <a:t>κs</a:t>
            </a:r>
            <a:r>
              <a:rPr lang="en-US" altLang="zh-TW" dirty="0"/>
              <a:t> &lt; 1</a:t>
            </a:r>
          </a:p>
          <a:p>
            <a:pPr lvl="1"/>
            <a:r>
              <a:rPr lang="en-US" altLang="zh-TW" dirty="0"/>
              <a:t>Since Equation (13) starts from the third frame, we set </a:t>
            </a:r>
            <a:r>
              <a:rPr lang="en-US" altLang="zh-TW" dirty="0" err="1"/>
              <a:t>κm</a:t>
            </a:r>
            <a:r>
              <a:rPr lang="en-US" altLang="zh-TW" dirty="0"/>
              <a:t> = 0 for the second frame</a:t>
            </a:r>
          </a:p>
        </p:txBody>
      </p:sp>
    </p:spTree>
    <p:extLst>
      <p:ext uri="{BB962C8B-B14F-4D97-AF65-F5344CB8AC3E}">
        <p14:creationId xmlns:p14="http://schemas.microsoft.com/office/powerpoint/2010/main" val="3234217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CEB8D-5A1A-4E32-A1A3-9C20BD3F0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User Evaluation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4C7D54-5B08-4ADE-A7AB-B277A9519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1070" y="2356777"/>
            <a:ext cx="6543129" cy="29909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9A74C8-0F0F-4F7F-B526-B191FF6F8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651" y="2427131"/>
            <a:ext cx="6167577" cy="308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58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DF8B9-5EA7-455F-976C-6219A4A5B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Deformation Comparison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36A35B-A049-4762-AE5B-BBE551594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18" y="2840151"/>
            <a:ext cx="2321611" cy="2383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079C18-0404-4A5C-BFEA-8513EAE8F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468" y="2878666"/>
            <a:ext cx="2630065" cy="23750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FE5FA8-791F-4F81-ABD6-7C2AB43C7A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4399" y="2685637"/>
            <a:ext cx="2714196" cy="24942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B39507-6635-4CCF-BDF3-F21E5FC499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5461" y="2624667"/>
            <a:ext cx="2412183" cy="259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43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15A1A-98F5-401F-9E33-5EE42238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More Result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77FA1B4-51F8-48CD-ABDE-600426B96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7959" y="1803400"/>
            <a:ext cx="8947041" cy="433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69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FBB2F-889E-4CF2-8102-4283FD46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More Result</a:t>
            </a:r>
          </a:p>
        </p:txBody>
      </p:sp>
      <p:pic>
        <p:nvPicPr>
          <p:cNvPr id="7" name="SIGGRAPH Asia 2015 - Autocomplete hand-drawn animations 4m1s - 5m60s (w0YmWiy6sA4)">
            <a:hlinkClick r:id="" action="ppaction://media"/>
            <a:extLst>
              <a:ext uri="{FF2B5EF4-FFF2-40B4-BE49-F238E27FC236}">
                <a16:creationId xmlns:a16="http://schemas.microsoft.com/office/drawing/2014/main" id="{B95A79F1-985F-4CA3-A644-74EC7A51FD56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51113" y="1846263"/>
            <a:ext cx="7151687" cy="4022725"/>
          </a:xfrm>
        </p:spPr>
      </p:pic>
    </p:spTree>
    <p:extLst>
      <p:ext uri="{BB962C8B-B14F-4D97-AF65-F5344CB8AC3E}">
        <p14:creationId xmlns:p14="http://schemas.microsoft.com/office/powerpoint/2010/main" val="267773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A3471-CB97-485E-AA1E-C267C9346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In</a:t>
            </a:r>
            <a:r>
              <a:rPr lang="en-US" altLang="zh-CN" dirty="0"/>
              <a:t>troduction</a:t>
            </a:r>
            <a:endParaRPr lang="en-MY" dirty="0"/>
          </a:p>
        </p:txBody>
      </p:sp>
      <p:pic>
        <p:nvPicPr>
          <p:cNvPr id="7" name="SIGGRAPH Asia 2015 - Autocomplete hand-drawn animations 27s - 47s (w0YmWiy6sA4)">
            <a:hlinkClick r:id="" action="ppaction://media"/>
            <a:extLst>
              <a:ext uri="{FF2B5EF4-FFF2-40B4-BE49-F238E27FC236}">
                <a16:creationId xmlns:a16="http://schemas.microsoft.com/office/drawing/2014/main" id="{A6FEA505-2B49-4665-BCD0-965BCD46A90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1846" y="2261130"/>
            <a:ext cx="5928318" cy="3335337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C0826F81-E0E3-49E0-B3B2-E996A34969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36750" y1="88625" x2="36750" y2="88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918" y="2048066"/>
            <a:ext cx="4003830" cy="4003830"/>
          </a:xfrm>
          <a:prstGeom prst="rect">
            <a:avLst/>
          </a:prstGeom>
        </p:spPr>
      </p:pic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7CA5DD7A-0F86-41B6-98D7-1439F1167F17}"/>
              </a:ext>
            </a:extLst>
          </p:cNvPr>
          <p:cNvCxnSpPr>
            <a:cxnSpLocks/>
          </p:cNvCxnSpPr>
          <p:nvPr/>
        </p:nvCxnSpPr>
        <p:spPr>
          <a:xfrm>
            <a:off x="9996143" y="4128419"/>
            <a:ext cx="276266" cy="280156"/>
          </a:xfrm>
          <a:prstGeom prst="line">
            <a:avLst/>
          </a:prstGeom>
          <a:ln w="76200">
            <a:solidFill>
              <a:srgbClr val="411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72A32894-90B0-49FA-8BF2-60CB3BD0813E}"/>
              </a:ext>
            </a:extLst>
          </p:cNvPr>
          <p:cNvCxnSpPr>
            <a:cxnSpLocks/>
          </p:cNvCxnSpPr>
          <p:nvPr/>
        </p:nvCxnSpPr>
        <p:spPr>
          <a:xfrm flipH="1">
            <a:off x="8844388" y="4128419"/>
            <a:ext cx="175097" cy="381324"/>
          </a:xfrm>
          <a:prstGeom prst="line">
            <a:avLst/>
          </a:prstGeom>
          <a:ln w="76200">
            <a:solidFill>
              <a:srgbClr val="411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A6FE5723-A608-41B7-8069-E57314EF6C51}"/>
              </a:ext>
            </a:extLst>
          </p:cNvPr>
          <p:cNvCxnSpPr>
            <a:cxnSpLocks/>
          </p:cNvCxnSpPr>
          <p:nvPr/>
        </p:nvCxnSpPr>
        <p:spPr>
          <a:xfrm>
            <a:off x="9525973" y="3199103"/>
            <a:ext cx="0" cy="314528"/>
          </a:xfrm>
          <a:prstGeom prst="line">
            <a:avLst/>
          </a:prstGeom>
          <a:ln w="76200">
            <a:solidFill>
              <a:srgbClr val="411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FA07B9E8-0DF5-49AA-B0A7-B7425DF707CB}"/>
              </a:ext>
            </a:extLst>
          </p:cNvPr>
          <p:cNvCxnSpPr>
            <a:cxnSpLocks/>
          </p:cNvCxnSpPr>
          <p:nvPr/>
        </p:nvCxnSpPr>
        <p:spPr>
          <a:xfrm flipH="1">
            <a:off x="9886546" y="3356367"/>
            <a:ext cx="280804" cy="238003"/>
          </a:xfrm>
          <a:prstGeom prst="line">
            <a:avLst/>
          </a:prstGeom>
          <a:ln w="76200">
            <a:solidFill>
              <a:srgbClr val="411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72404ECE-2037-4352-9A81-A4476C464D21}"/>
              </a:ext>
            </a:extLst>
          </p:cNvPr>
          <p:cNvCxnSpPr>
            <a:cxnSpLocks/>
          </p:cNvCxnSpPr>
          <p:nvPr/>
        </p:nvCxnSpPr>
        <p:spPr>
          <a:xfrm flipH="1" flipV="1">
            <a:off x="10134276" y="3788957"/>
            <a:ext cx="379377" cy="72437"/>
          </a:xfrm>
          <a:prstGeom prst="line">
            <a:avLst/>
          </a:prstGeom>
          <a:ln w="76200">
            <a:solidFill>
              <a:srgbClr val="411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6A90C074-2041-434A-A0B0-BD324B9083F0}"/>
              </a:ext>
            </a:extLst>
          </p:cNvPr>
          <p:cNvCxnSpPr>
            <a:cxnSpLocks/>
          </p:cNvCxnSpPr>
          <p:nvPr/>
        </p:nvCxnSpPr>
        <p:spPr>
          <a:xfrm flipH="1">
            <a:off x="8486409" y="3788957"/>
            <a:ext cx="393688" cy="36218"/>
          </a:xfrm>
          <a:prstGeom prst="line">
            <a:avLst/>
          </a:prstGeom>
          <a:ln w="76200">
            <a:solidFill>
              <a:srgbClr val="411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B996EAB4-3F6F-40AC-9BFC-B4E9879863A8}"/>
              </a:ext>
            </a:extLst>
          </p:cNvPr>
          <p:cNvCxnSpPr>
            <a:cxnSpLocks/>
          </p:cNvCxnSpPr>
          <p:nvPr/>
        </p:nvCxnSpPr>
        <p:spPr>
          <a:xfrm flipH="1" flipV="1">
            <a:off x="8880097" y="3326318"/>
            <a:ext cx="224992" cy="253461"/>
          </a:xfrm>
          <a:prstGeom prst="line">
            <a:avLst/>
          </a:prstGeom>
          <a:ln w="76200">
            <a:solidFill>
              <a:srgbClr val="411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69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 vol="22727">
                <p:cTn id="3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6AD79-30AD-4EFB-A1F7-5401AC5E4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Interface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156C5D-6B3F-4591-89A8-22C2A55BE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3289" y="2439959"/>
            <a:ext cx="3312667" cy="30654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E30B07-1200-4517-BC25-2DD9F5192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6384" y="2788199"/>
            <a:ext cx="3499008" cy="27172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AF3244-CC1C-4081-A260-EB0DF5F34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046" y="2700181"/>
            <a:ext cx="3313927" cy="289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66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BB06-20FB-41A3-9365-57F3A187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Sample Representation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01CB566-EC2B-4F72-ADCF-24A25E0EA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68515" y="1813754"/>
            <a:ext cx="7515929" cy="34547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593905-ABB6-4343-AAD6-FF35422E9B1B}"/>
              </a:ext>
            </a:extLst>
          </p:cNvPr>
          <p:cNvSpPr txBox="1"/>
          <p:nvPr/>
        </p:nvSpPr>
        <p:spPr>
          <a:xfrm>
            <a:off x="4726072" y="5514076"/>
            <a:ext cx="273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/>
              <a:t>u(s) = (p(s),m(s), a(s), t(s))</a:t>
            </a:r>
          </a:p>
        </p:txBody>
      </p:sp>
    </p:spTree>
    <p:extLst>
      <p:ext uri="{BB962C8B-B14F-4D97-AF65-F5344CB8AC3E}">
        <p14:creationId xmlns:p14="http://schemas.microsoft.com/office/powerpoint/2010/main" val="143963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BDE72-D65B-4148-A3DC-EF27EDED3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Neighborhood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D8001A-5BC4-442D-90C4-ED141DC8FD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13750" y="2045405"/>
            <a:ext cx="5629297" cy="21074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6FBC8B-8CFD-4A8E-9412-F8C6119E41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5561" y="4460877"/>
            <a:ext cx="4305673" cy="10287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CF50A8-90EF-4E1B-A4A3-17A56084BD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441" y="5327135"/>
            <a:ext cx="5280446" cy="9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7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2948AF-85AE-459A-9985-4BE73DF59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altLang="zh-TW" dirty="0"/>
              <a:t>Autocomplete Painting Repetitions 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2806F22-ECC6-4B7C-BFE7-E7A2BDFEC4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9600" y="3899639"/>
            <a:ext cx="4316730" cy="129847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091B5BE-CF99-4DE0-9464-329A68D822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2129" y="2158549"/>
            <a:ext cx="4212591" cy="1469206"/>
          </a:xfrm>
          <a:prstGeom prst="rect">
            <a:avLst/>
          </a:prstGeom>
        </p:spPr>
      </p:pic>
      <p:pic>
        <p:nvPicPr>
          <p:cNvPr id="7" name="Autocomplete Painting Repetitions 2m2s - 2m10s (m7MEAw46Ojo)">
            <a:hlinkClick r:id="" action="ppaction://media"/>
            <a:extLst>
              <a:ext uri="{FF2B5EF4-FFF2-40B4-BE49-F238E27FC236}">
                <a16:creationId xmlns:a16="http://schemas.microsoft.com/office/drawing/2014/main" id="{2BE9E09A-74E3-492A-BF33-87D61562D5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7280" y="2158549"/>
            <a:ext cx="5583486" cy="314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9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E9EC3-BB1C-4332-9C98-6291DE195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Global Similarity Analysis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963B24-1CBE-42DB-ABD7-F3B1E02A0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9200" y="1915159"/>
            <a:ext cx="8004461" cy="4022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473D9E-96AE-4DAC-AE48-A6194A8D6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286" y="4866641"/>
            <a:ext cx="3768061" cy="73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28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E9EC3-BB1C-4332-9C98-6291DE195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Global Similarity Analysis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963B24-1CBE-42DB-ABD7-F3B1E02A0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7280" y="2594002"/>
            <a:ext cx="4292633" cy="21573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67D207-0A37-479E-967D-DEB1E927E025}"/>
              </a:ext>
            </a:extLst>
          </p:cNvPr>
          <p:cNvSpPr txBox="1"/>
          <p:nvPr/>
        </p:nvSpPr>
        <p:spPr>
          <a:xfrm>
            <a:off x="5982579" y="2514233"/>
            <a:ext cx="35898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Initialization</a:t>
            </a:r>
          </a:p>
          <a:p>
            <a:endParaRPr lang="en-US" dirty="0"/>
          </a:p>
          <a:p>
            <a:r>
              <a:rPr lang="en-US" dirty="0"/>
              <a:t>Normalization</a:t>
            </a:r>
          </a:p>
          <a:p>
            <a:endParaRPr lang="en-US" dirty="0"/>
          </a:p>
          <a:p>
            <a:r>
              <a:rPr lang="en-US" dirty="0"/>
              <a:t>Refinement</a:t>
            </a:r>
          </a:p>
          <a:p>
            <a:endParaRPr lang="en-MY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40F640A-5965-4B99-9E91-583F126C675B}"/>
              </a:ext>
            </a:extLst>
          </p:cNvPr>
          <p:cNvCxnSpPr>
            <a:cxnSpLocks/>
          </p:cNvCxnSpPr>
          <p:nvPr/>
        </p:nvCxnSpPr>
        <p:spPr>
          <a:xfrm>
            <a:off x="1355887" y="2312909"/>
            <a:ext cx="0" cy="2438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B8D6EF0-D7A5-4C7A-A92C-7975A19CD8FF}"/>
              </a:ext>
            </a:extLst>
          </p:cNvPr>
          <p:cNvCxnSpPr>
            <a:cxnSpLocks/>
          </p:cNvCxnSpPr>
          <p:nvPr/>
        </p:nvCxnSpPr>
        <p:spPr>
          <a:xfrm flipV="1">
            <a:off x="5589219" y="2312909"/>
            <a:ext cx="0" cy="2438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BCC8B89-D4E6-4B91-9E7B-DA69C5F294B0}"/>
              </a:ext>
            </a:extLst>
          </p:cNvPr>
          <p:cNvSpPr txBox="1"/>
          <p:nvPr/>
        </p:nvSpPr>
        <p:spPr>
          <a:xfrm>
            <a:off x="2287220" y="5032402"/>
            <a:ext cx="237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D</a:t>
            </a:r>
            <a:r>
              <a:rPr lang="en-US" altLang="zh-CN" dirty="0"/>
              <a:t>raw order coherent</a:t>
            </a:r>
            <a:endParaRPr lang="en-MY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94ECC71-7F6A-4C24-8749-61F0B777E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891" y="4046788"/>
            <a:ext cx="3245374" cy="84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39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55B7-15FB-402E-B9D4-B5BAE01DA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Prediction Synthesis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D5B5FE-585B-4BCA-A713-E37577E13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64200" y="3592056"/>
            <a:ext cx="5363323" cy="2514951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F3058349-1C62-4836-9F9F-5351DE2C1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802" y="5187377"/>
            <a:ext cx="3362794" cy="5144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9F1EF99-90CD-43AB-A823-A00A19FD54D8}"/>
              </a:ext>
            </a:extLst>
          </p:cNvPr>
          <p:cNvSpPr/>
          <p:nvPr/>
        </p:nvSpPr>
        <p:spPr>
          <a:xfrm>
            <a:off x="1097280" y="2065616"/>
            <a:ext cx="94454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en-MY" dirty="0"/>
              <a:t>Maintain the structures and details of previous frames</a:t>
            </a:r>
          </a:p>
          <a:p>
            <a:pPr marL="342900" indent="-342900">
              <a:buAutoNum type="arabicParenBoth"/>
            </a:pPr>
            <a:r>
              <a:rPr lang="en-MY" dirty="0"/>
              <a:t>Fit the drawing in the current frame</a:t>
            </a:r>
          </a:p>
          <a:p>
            <a:pPr marL="342900" indent="-342900">
              <a:buAutoNum type="arabicParenBoth"/>
            </a:pPr>
            <a:r>
              <a:rPr lang="en-MY" dirty="0"/>
              <a:t>observe the motions among the frames for temporal coherence</a:t>
            </a:r>
          </a:p>
          <a:p>
            <a:pPr marL="342900" indent="-342900">
              <a:buAutoNum type="arabicParenBoth"/>
            </a:pPr>
            <a:r>
              <a:rPr lang="en-MY" dirty="0"/>
              <a:t>be general enough for various drawing styles and contents and yet fast enough for interaction.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99B063-EA01-46D7-98BC-F6721404599A}"/>
              </a:ext>
            </a:extLst>
          </p:cNvPr>
          <p:cNvSpPr txBox="1"/>
          <p:nvPr/>
        </p:nvSpPr>
        <p:spPr>
          <a:xfrm>
            <a:off x="1510535" y="4849531"/>
            <a:ext cx="2604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Deformation Model:</a:t>
            </a:r>
          </a:p>
        </p:txBody>
      </p:sp>
    </p:spTree>
    <p:extLst>
      <p:ext uri="{BB962C8B-B14F-4D97-AF65-F5344CB8AC3E}">
        <p14:creationId xmlns:p14="http://schemas.microsoft.com/office/powerpoint/2010/main" val="246624310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1427</TotalTime>
  <Words>989</Words>
  <Application>Microsoft Office PowerPoint</Application>
  <PresentationFormat>寬螢幕</PresentationFormat>
  <Paragraphs>111</Paragraphs>
  <Slides>15</Slides>
  <Notes>10</Notes>
  <HiddenSlides>0</HiddenSlides>
  <MMClips>3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8" baseType="lpstr">
      <vt:lpstr>Calibri</vt:lpstr>
      <vt:lpstr>Calibri Light</vt:lpstr>
      <vt:lpstr>Retrospect</vt:lpstr>
      <vt:lpstr>Autocomplete Hand-drawn Animation</vt:lpstr>
      <vt:lpstr>Introduction</vt:lpstr>
      <vt:lpstr>Interface</vt:lpstr>
      <vt:lpstr>Sample Representation</vt:lpstr>
      <vt:lpstr>Neighborhood</vt:lpstr>
      <vt:lpstr>Autocomplete Painting Repetitions </vt:lpstr>
      <vt:lpstr>Global Similarity Analysis</vt:lpstr>
      <vt:lpstr>Global Similarity Analysis</vt:lpstr>
      <vt:lpstr>Prediction Synthesis</vt:lpstr>
      <vt:lpstr>Prediction Constraints</vt:lpstr>
      <vt:lpstr>Implementation</vt:lpstr>
      <vt:lpstr>User Evaluation</vt:lpstr>
      <vt:lpstr>Deformation Comparison</vt:lpstr>
      <vt:lpstr>More Result</vt:lpstr>
      <vt:lpstr>More Result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Autocomplete Hand-drawn Animation</dc:title>
  <dc:creator>USER</dc:creator>
  <cp:lastModifiedBy>CGL</cp:lastModifiedBy>
  <cp:revision>87</cp:revision>
  <dcterms:created xsi:type="dcterms:W3CDTF">2019-11-11T16:02:08Z</dcterms:created>
  <dcterms:modified xsi:type="dcterms:W3CDTF">2019-11-13T06:00:45Z</dcterms:modified>
</cp:coreProperties>
</file>